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0" r:id="rId2"/>
    <p:sldId id="310" r:id="rId3"/>
    <p:sldId id="305" r:id="rId4"/>
    <p:sldId id="306" r:id="rId5"/>
    <p:sldId id="401" r:id="rId6"/>
    <p:sldId id="402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60516C-04BE-4DC4-9F56-6854F3D6BB45}" v="34" dt="2026-06-15T08:10:15.2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0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rîs de Vos" userId="c2e7075756a5bba1" providerId="LiveId" clId="{EC847524-F1B8-49FC-974D-DA30A9D72B9A}"/>
    <pc:docChg chg="custSel addSld delSld modSld sldOrd">
      <pc:chgData name="Idrîs de Vos" userId="c2e7075756a5bba1" providerId="LiveId" clId="{EC847524-F1B8-49FC-974D-DA30A9D72B9A}" dt="2026-06-15T08:10:30.205" v="50"/>
      <pc:docMkLst>
        <pc:docMk/>
      </pc:docMkLst>
      <pc:sldChg chg="delSp mod ord">
        <pc:chgData name="Idrîs de Vos" userId="c2e7075756a5bba1" providerId="LiveId" clId="{EC847524-F1B8-49FC-974D-DA30A9D72B9A}" dt="2026-06-15T08:10:30.205" v="50"/>
        <pc:sldMkLst>
          <pc:docMk/>
          <pc:sldMk cId="3088014200" sldId="305"/>
        </pc:sldMkLst>
        <pc:spChg chg="del">
          <ac:chgData name="Idrîs de Vos" userId="c2e7075756a5bba1" providerId="LiveId" clId="{EC847524-F1B8-49FC-974D-DA30A9D72B9A}" dt="2026-06-15T08:10:25.696" v="48" actId="478"/>
          <ac:spMkLst>
            <pc:docMk/>
            <pc:sldMk cId="3088014200" sldId="305"/>
            <ac:spMk id="2" creationId="{C0D95E0C-1720-4C30-8E3D-DAC1885ACB8E}"/>
          </ac:spMkLst>
        </pc:spChg>
      </pc:sldChg>
      <pc:sldChg chg="modSp add mod setBg">
        <pc:chgData name="Idrîs de Vos" userId="c2e7075756a5bba1" providerId="LiveId" clId="{EC847524-F1B8-49FC-974D-DA30A9D72B9A}" dt="2026-06-15T08:10:15.202" v="45"/>
        <pc:sldMkLst>
          <pc:docMk/>
          <pc:sldMk cId="1774361884" sldId="340"/>
        </pc:sldMkLst>
        <pc:spChg chg="mod">
          <ac:chgData name="Idrîs de Vos" userId="c2e7075756a5bba1" providerId="LiveId" clId="{EC847524-F1B8-49FC-974D-DA30A9D72B9A}" dt="2026-06-15T08:09:29.169" v="36" actId="14100"/>
          <ac:spMkLst>
            <pc:docMk/>
            <pc:sldMk cId="1774361884" sldId="340"/>
            <ac:spMk id="2" creationId="{3A6A0F4E-3E46-1D21-92F3-2DE3FE3F4917}"/>
          </ac:spMkLst>
        </pc:spChg>
        <pc:spChg chg="mod">
          <ac:chgData name="Idrîs de Vos" userId="c2e7075756a5bba1" providerId="LiveId" clId="{EC847524-F1B8-49FC-974D-DA30A9D72B9A}" dt="2026-06-15T08:10:01.259" v="44" actId="14100"/>
          <ac:spMkLst>
            <pc:docMk/>
            <pc:sldMk cId="1774361884" sldId="340"/>
            <ac:spMk id="4" creationId="{BCEC0905-C733-8577-5D63-71C9ACA63818}"/>
          </ac:spMkLst>
        </pc:spChg>
        <pc:spChg chg="mod">
          <ac:chgData name="Idrîs de Vos" userId="c2e7075756a5bba1" providerId="LiveId" clId="{EC847524-F1B8-49FC-974D-DA30A9D72B9A}" dt="2026-06-15T08:09:45.803" v="40" actId="14100"/>
          <ac:spMkLst>
            <pc:docMk/>
            <pc:sldMk cId="1774361884" sldId="340"/>
            <ac:spMk id="5" creationId="{B2C97CC6-C6C7-B167-30DF-CC46070E5996}"/>
          </ac:spMkLst>
        </pc:spChg>
        <pc:picChg chg="mod">
          <ac:chgData name="Idrîs de Vos" userId="c2e7075756a5bba1" providerId="LiveId" clId="{EC847524-F1B8-49FC-974D-DA30A9D72B9A}" dt="2026-06-15T08:09:37.171" v="37" actId="1076"/>
          <ac:picMkLst>
            <pc:docMk/>
            <pc:sldMk cId="1774361884" sldId="340"/>
            <ac:picMk id="8" creationId="{6982D891-909B-37D8-39E4-13D530CCBAA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737170-0F6C-42C1-A0C3-69D87B2AA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C24B09-193D-4134-A160-DB4B959FD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907129-2135-4FE9-B925-4D860CBD1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39E957-FB9B-4242-AF4B-64FAE381E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96DEC0-EA66-4068-A4F6-805B026D7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9077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B450DB-5DE5-44FF-82F6-5AAF70919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FC671D-DAE9-4356-8689-F7A07B583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B65BD8-5CA8-40A3-A64C-383A945D1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B21575-F83A-461E-B1F3-0C92AC928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E5CBF6F-2A4C-4759-BB5B-198F8CE1F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020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4E1091-63FF-4F7D-895B-BCC71897D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6E5EF4-2532-4F06-AF54-6E6032B14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E4F6DF-8E8C-4F7C-8A74-25D5BEFB4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D525F9-AF41-4901-B61E-DFF870A64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D5B687-6BF2-4838-82C3-6442EF289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582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3BF453-B635-4B90-963A-C7E0CAB1C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64B4A6-0458-4086-92E1-0666E41AA6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36BC160-4422-469A-B96F-CBB2D2CA8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9FDA64-0A3D-4797-8BC2-0C0E63244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737F558-1604-4C87-B97B-1A654CA35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9A2522-1718-4A80-8198-78BB1E03D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143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27C41E-785B-4CA7-BD39-774D38BB0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7B54F3-7B1A-49CF-A57F-FCE6FF02C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B8FBE3C-7AC1-477C-93F6-95A53365AE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D277BC-72A2-415A-AFEF-7232AE0D58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26EBD0F-5B65-4691-8B4E-68E58C2A4F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E9316BE-2BEC-46E2-8020-012A63992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51467D7-163C-49AF-BB66-CCF96566E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E2F1BA0-1186-4807-9BDC-51C8F37B1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0724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B75AE0-BCD3-4DFD-AA48-5F73FBA23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99B59B-07AF-449C-AAE4-B80605B87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1BA6B33-FA74-47E7-B2B1-F6C1AD0EB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50FAAAC-249E-4C1D-BD03-9451D6350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6353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4CAD6B7-99F0-47AF-957B-5528A737F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D6CD41A-DDF5-41CE-88F3-D10CE57FD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580325F-F8DC-460B-8228-302097268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4105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EE97E1-1C16-4730-AC74-6B02CF846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EE0F8F-1BB0-4DBC-8065-BEB322F74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5BE04B3-2445-4222-B4AC-C21C626D1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F6A55D-A953-48AC-A95C-147CE4779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89266A9-8CEF-4AC6-B255-A1F18D6E9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1EFD18-1BE9-4A16-9970-AF29A5A7F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3932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93D5CE-B484-4DE3-950F-6329A2890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8A5111F-00E1-4381-A840-C55178B7FF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CA0A799-5B3F-4CD6-9F7F-4E95073D7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D46D7CB-4409-4293-B567-A5173E8D2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865BC8-93FC-4818-828B-040433764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B3CF46-3BE6-4CC8-8628-A4645CC8B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9794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8B1BFC-020E-409A-AF7E-620DD7A7A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47DE147-E421-456A-B7F2-98DB8C05A9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8D39DB-3848-4950-8A78-65DBB86FB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71FD76-B43A-4D24-83E9-CAFD30665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A1F2C6-C1B7-447B-9F92-72363CE58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8924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14FD126-0F9B-46B3-8F53-F17B677A71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14E8A9B-8D0B-4C75-A50A-F41A72E472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1122691-920A-43AE-BDF1-A63704DBD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199821-8586-4FEF-A98A-45AE56F59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769A18-B911-4441-B7CA-2C0AE233E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9412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815A565-7B0D-4C9C-A34A-38915FA26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AA9B99-96B6-4EC1-BDDD-E0DCEAE2A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C023E7-B0EF-45D8-95B9-027818033D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7A53BB-B463-4BC1-BC0B-CDA94A84F7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278635-0868-4EE7-AC73-98538AB5F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9244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microsoft.com/office/2007/relationships/hdphoto" Target="../media/hdphoto5.wdp"/><Relationship Id="rId18" Type="http://schemas.openxmlformats.org/officeDocument/2006/relationships/image" Target="../media/image13.png"/><Relationship Id="rId3" Type="http://schemas.microsoft.com/office/2007/relationships/hdphoto" Target="../media/hdphoto2.wdp"/><Relationship Id="rId7" Type="http://schemas.openxmlformats.org/officeDocument/2006/relationships/image" Target="../media/image8.jpg"/><Relationship Id="rId12" Type="http://schemas.openxmlformats.org/officeDocument/2006/relationships/image" Target="../media/image10.png"/><Relationship Id="rId17" Type="http://schemas.microsoft.com/office/2007/relationships/hdphoto" Target="../media/hdphoto7.wdp"/><Relationship Id="rId2" Type="http://schemas.openxmlformats.org/officeDocument/2006/relationships/image" Target="../media/image5.pn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microsoft.com/office/2007/relationships/hdphoto" Target="../media/hdphoto1.wdp"/><Relationship Id="rId5" Type="http://schemas.microsoft.com/office/2007/relationships/hdphoto" Target="../media/hdphoto3.wdp"/><Relationship Id="rId15" Type="http://schemas.microsoft.com/office/2007/relationships/hdphoto" Target="../media/hdphoto6.wdp"/><Relationship Id="rId10" Type="http://schemas.openxmlformats.org/officeDocument/2006/relationships/image" Target="../media/image2.png"/><Relationship Id="rId4" Type="http://schemas.openxmlformats.org/officeDocument/2006/relationships/image" Target="../media/image6.png"/><Relationship Id="rId9" Type="http://schemas.microsoft.com/office/2007/relationships/hdphoto" Target="../media/hdphoto4.wdp"/><Relationship Id="rId1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microsoft.com/office/2007/relationships/hdphoto" Target="../media/hdphoto9.wdp"/><Relationship Id="rId12" Type="http://schemas.openxmlformats.org/officeDocument/2006/relationships/image" Target="../media/image18.png"/><Relationship Id="rId17" Type="http://schemas.microsoft.com/office/2007/relationships/hdphoto" Target="../media/hdphoto1.wdp"/><Relationship Id="rId2" Type="http://schemas.openxmlformats.org/officeDocument/2006/relationships/image" Target="../media/image14.jpe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microsoft.com/office/2007/relationships/hdphoto" Target="../media/hdphoto10.wdp"/><Relationship Id="rId5" Type="http://schemas.microsoft.com/office/2007/relationships/hdphoto" Target="../media/hdphoto8.wdp"/><Relationship Id="rId15" Type="http://schemas.openxmlformats.org/officeDocument/2006/relationships/image" Target="../media/image20.png"/><Relationship Id="rId10" Type="http://schemas.openxmlformats.org/officeDocument/2006/relationships/image" Target="../media/image17.png"/><Relationship Id="rId4" Type="http://schemas.openxmlformats.org/officeDocument/2006/relationships/image" Target="../media/image15.png"/><Relationship Id="rId9" Type="http://schemas.microsoft.com/office/2007/relationships/hdphoto" Target="../media/hdphoto6.wdp"/><Relationship Id="rId14" Type="http://schemas.microsoft.com/office/2007/relationships/hdphoto" Target="../media/hdphoto1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2.png"/><Relationship Id="rId7" Type="http://schemas.openxmlformats.org/officeDocument/2006/relationships/image" Target="../media/image1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5" Type="http://schemas.openxmlformats.org/officeDocument/2006/relationships/image" Target="../media/image23.png"/><Relationship Id="rId10" Type="http://schemas.microsoft.com/office/2007/relationships/hdphoto" Target="../media/hdphoto14.wdp"/><Relationship Id="rId4" Type="http://schemas.microsoft.com/office/2007/relationships/hdphoto" Target="../media/hdphoto12.wdp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4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BCEC0905-C733-8577-5D63-71C9ACA63818}"/>
              </a:ext>
            </a:extLst>
          </p:cNvPr>
          <p:cNvSpPr/>
          <p:nvPr/>
        </p:nvSpPr>
        <p:spPr>
          <a:xfrm>
            <a:off x="950442" y="381759"/>
            <a:ext cx="3277667" cy="1794513"/>
          </a:xfrm>
          <a:prstGeom prst="wedgeRectCallout">
            <a:avLst>
              <a:gd name="adj1" fmla="val 49457"/>
              <a:gd name="adj2" fmla="val 13150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 pédagogique :</a:t>
            </a:r>
          </a:p>
          <a:p>
            <a:pPr lvl="0">
              <a:defRPr/>
            </a:pPr>
            <a:r>
              <a:rPr lang="fr-FR" sz="2000" dirty="0">
                <a:solidFill>
                  <a:schemeClr val="tx1"/>
                </a:solidFill>
              </a:rPr>
              <a:t>Construire des phrases avec des annexions et des adjectifs comme les phrases proposées dans le diaporama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B2C97CC6-C6C7-B167-30DF-CC46070E5996}"/>
              </a:ext>
            </a:extLst>
          </p:cNvPr>
          <p:cNvSpPr/>
          <p:nvPr/>
        </p:nvSpPr>
        <p:spPr>
          <a:xfrm>
            <a:off x="7493965" y="487581"/>
            <a:ext cx="3277667" cy="1015663"/>
          </a:xfrm>
          <a:prstGeom prst="wedgeRectCallout">
            <a:avLst>
              <a:gd name="adj1" fmla="val -49095"/>
              <a:gd name="adj2" fmla="val 251568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Objectif 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pratiquer les adjectifs et l’annexion.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C9A367-AC8F-C137-0C55-2EBAAF6CD2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560" t="23870" r="12689" b="15648"/>
          <a:stretch/>
        </p:blipFill>
        <p:spPr>
          <a:xfrm>
            <a:off x="3968496" y="3831336"/>
            <a:ext cx="1673352" cy="216484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0E607A-23AD-CF30-8142-7E0439789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368" y="3758184"/>
            <a:ext cx="1750809" cy="2237993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982D891-909B-37D8-39E4-13D530CCB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610" y="5068596"/>
            <a:ext cx="2228390" cy="79399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A6A0F4E-3E46-1D21-92F3-2DE3FE3F4917}"/>
              </a:ext>
            </a:extLst>
          </p:cNvPr>
          <p:cNvSpPr txBox="1"/>
          <p:nvPr/>
        </p:nvSpPr>
        <p:spPr>
          <a:xfrm>
            <a:off x="110784" y="5862587"/>
            <a:ext cx="975559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Safar 7: Adjectifs et</a:t>
            </a:r>
            <a:r>
              <a:rPr kumimoji="0" lang="fr-FR" sz="6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annexions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7436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B0BC0A5-3BEC-49B6-A586-676BF7558B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667992"/>
              </p:ext>
            </p:extLst>
          </p:nvPr>
        </p:nvGraphicFramePr>
        <p:xfrm>
          <a:off x="0" y="0"/>
          <a:ext cx="12192000" cy="67356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6142079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853865420"/>
                    </a:ext>
                  </a:extLst>
                </a:gridCol>
                <a:gridCol w="3030245">
                  <a:extLst>
                    <a:ext uri="{9D8B030D-6E8A-4147-A177-3AD203B41FA5}">
                      <a16:colId xmlns:a16="http://schemas.microsoft.com/office/drawing/2014/main" val="1963721286"/>
                    </a:ext>
                  </a:extLst>
                </a:gridCol>
                <a:gridCol w="3065755">
                  <a:extLst>
                    <a:ext uri="{9D8B030D-6E8A-4147-A177-3AD203B41FA5}">
                      <a16:colId xmlns:a16="http://schemas.microsoft.com/office/drawing/2014/main" val="1303499037"/>
                    </a:ext>
                  </a:extLst>
                </a:gridCol>
              </a:tblGrid>
              <a:tr h="806669">
                <a:tc>
                  <a:txBody>
                    <a:bodyPr/>
                    <a:lstStyle/>
                    <a:p>
                      <a:pPr algn="r"/>
                      <a:r>
                        <a:rPr lang="ar-SA" sz="4400" dirty="0"/>
                        <a:t>جار</a:t>
                      </a:r>
                      <a:endParaRPr lang="fr-F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voisin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4400" dirty="0"/>
                        <a:t>قَبْلَ</a:t>
                      </a:r>
                      <a:endParaRPr lang="fr-FR" sz="440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Avant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330719"/>
                  </a:ext>
                </a:extLst>
              </a:tr>
              <a:tr h="861274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صغير</a:t>
                      </a:r>
                      <a:endParaRPr kumimoji="0" lang="fr-FR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Petit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كبير</a:t>
                      </a:r>
                      <a:endParaRPr kumimoji="0" lang="fr-FR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Grand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17825"/>
                  </a:ext>
                </a:extLst>
              </a:tr>
              <a:tr h="1051115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قصير</a:t>
                      </a:r>
                      <a:endParaRPr kumimoji="0" lang="fr-FR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Petit (taille), court.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طويل</a:t>
                      </a:r>
                      <a:endParaRPr kumimoji="0" lang="fr-FR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Grand (taille), long.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774095"/>
                  </a:ext>
                </a:extLst>
              </a:tr>
              <a:tr h="818433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غ</a:t>
                      </a:r>
                      <a:r>
                        <a:rPr kumimoji="0" lang="ar-SA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َ</a:t>
                      </a:r>
                      <a:r>
                        <a:rPr kumimoji="0" lang="ar-LB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ن</a:t>
                      </a:r>
                      <a:r>
                        <a:rPr kumimoji="0" lang="ar-SA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ِ</a:t>
                      </a:r>
                      <a:r>
                        <a:rPr kumimoji="0" lang="ar-LB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يّ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Riche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فقير</a:t>
                      </a:r>
                      <a:endParaRPr kumimoji="0" lang="fr-FR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Pauvre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729866"/>
                  </a:ext>
                </a:extLst>
              </a:tr>
              <a:tr h="818433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رخيص</a:t>
                      </a:r>
                      <a:endParaRPr kumimoji="0" lang="fr-FR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 marché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غالٍ/ الغالِي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189987"/>
                  </a:ext>
                </a:extLst>
              </a:tr>
              <a:tr h="818433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قبيح</a:t>
                      </a:r>
                      <a:endParaRPr kumimoji="0" lang="ar-JO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Laid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جميل</a:t>
                      </a:r>
                      <a:endParaRPr kumimoji="0" lang="fr-FR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Beau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669482"/>
                  </a:ext>
                </a:extLst>
              </a:tr>
              <a:tr h="72041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ضعيف</a:t>
                      </a:r>
                      <a:endParaRPr kumimoji="0" lang="fr-FR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Faible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قَوِيّ</a:t>
                      </a:r>
                      <a:endParaRPr kumimoji="0" lang="fr-FR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569013"/>
                  </a:ext>
                </a:extLst>
              </a:tr>
              <a:tr h="72041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جديد</a:t>
                      </a:r>
                      <a:endParaRPr kumimoji="0" lang="fr-FR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Neuf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قديم</a:t>
                      </a:r>
                      <a:endParaRPr kumimoji="0" lang="fr-FR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Vieux, ancien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6744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7804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799CCED-4225-44ED-B41A-D6419A841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97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D84751C-7D8E-4988-AB48-A379761914B3}"/>
              </a:ext>
            </a:extLst>
          </p:cNvPr>
          <p:cNvSpPr/>
          <p:nvPr/>
        </p:nvSpPr>
        <p:spPr>
          <a:xfrm>
            <a:off x="3681562" y="128565"/>
            <a:ext cx="5217509" cy="1882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ar-LB" sz="6000" dirty="0">
                <a:solidFill>
                  <a:prstClr val="black"/>
                </a:solidFill>
              </a:rPr>
              <a:t>الجار قَبْلَ الدّار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ar-JO" sz="6000" dirty="0">
                <a:solidFill>
                  <a:prstClr val="black"/>
                </a:solidFill>
              </a:rPr>
              <a:t>الرفيق قبل الطريق</a:t>
            </a:r>
          </a:p>
        </p:txBody>
      </p:sp>
    </p:spTree>
    <p:extLst>
      <p:ext uri="{BB962C8B-B14F-4D97-AF65-F5344CB8AC3E}">
        <p14:creationId xmlns:p14="http://schemas.microsoft.com/office/powerpoint/2010/main" val="308801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77097799-FD95-4CB4-8755-78DBB7186A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08" b="97793" l="9728" r="89986">
                        <a14:foregroundMark x1="67668" y1="10532" x2="74678" y2="2808"/>
                        <a14:foregroundMark x1="50072" y1="89368" x2="53362" y2="977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313" y="6170564"/>
            <a:ext cx="503686" cy="71841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CF2ECBC-126A-4D4B-A0B3-815B39BD8D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53" b="94905" l="10000" r="90000">
                        <a14:foregroundMark x1="42154" y1="38865" x2="49846" y2="39447"/>
                        <a14:foregroundMark x1="56308" y1="36390" x2="57077" y2="38865"/>
                        <a14:foregroundMark x1="57077" y1="90975" x2="40462" y2="91849"/>
                        <a14:foregroundMark x1="40462" y1="91849" x2="38769" y2="89956"/>
                        <a14:foregroundMark x1="32462" y1="91412" x2="32462" y2="91412"/>
                        <a14:foregroundMark x1="29692" y1="94905" x2="29692" y2="94905"/>
                        <a14:backgroundMark x1="28154" y1="79330" x2="28154" y2="79330"/>
                        <a14:backgroundMark x1="68154" y1="79622" x2="68154" y2="79622"/>
                        <a14:backgroundMark x1="67538" y1="80640" x2="67538" y2="806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863" y="6286687"/>
            <a:ext cx="551056" cy="582424"/>
          </a:xfrm>
          <a:prstGeom prst="rect">
            <a:avLst/>
          </a:prstGeom>
        </p:spPr>
      </p:pic>
      <p:pic>
        <p:nvPicPr>
          <p:cNvPr id="17" name="Image 16" descr="Une image contenant en bois, table, bâtiment, bois&#10;&#10;Description générée automatiquement">
            <a:extLst>
              <a:ext uri="{FF2B5EF4-FFF2-40B4-BE49-F238E27FC236}">
                <a16:creationId xmlns:a16="http://schemas.microsoft.com/office/drawing/2014/main" id="{AF82AC5D-A984-4A89-847B-3B4E08FAAEC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42" b="1504"/>
          <a:stretch/>
        </p:blipFill>
        <p:spPr>
          <a:xfrm>
            <a:off x="7665747" y="1818493"/>
            <a:ext cx="4493235" cy="5039507"/>
          </a:xfrm>
          <a:prstGeom prst="rect">
            <a:avLst/>
          </a:prstGeom>
        </p:spPr>
      </p:pic>
      <p:pic>
        <p:nvPicPr>
          <p:cNvPr id="19" name="Image 18" descr="Une image contenant bâtiment, maison, dessin, porte&#10;&#10;Description générée automatiquement">
            <a:extLst>
              <a:ext uri="{FF2B5EF4-FFF2-40B4-BE49-F238E27FC236}">
                <a16:creationId xmlns:a16="http://schemas.microsoft.com/office/drawing/2014/main" id="{C97E57F6-5211-4CBD-A978-1783B8E8C0F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99" b="12500"/>
          <a:stretch/>
        </p:blipFill>
        <p:spPr>
          <a:xfrm>
            <a:off x="-6263" y="1628509"/>
            <a:ext cx="4348576" cy="522949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505D51-EEF1-4B63-83DB-1C249D376F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66875" y1="61250" x2="66875" y2="61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343" y="5742961"/>
            <a:ext cx="1390956" cy="13909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C9CB70-2F1D-4112-88EA-F0A52EB2DF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11852" y="5480710"/>
            <a:ext cx="694202" cy="84916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7ECBF8A-199D-4002-8B13-ECFACDE1C92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765" b="90323" l="3463" r="96676">
                        <a14:foregroundMark x1="9418" y1="31336" x2="5402" y2="39171"/>
                        <a14:foregroundMark x1="5402" y1="39171" x2="4986" y2="53917"/>
                        <a14:foregroundMark x1="4986" y1="53917" x2="7341" y2="65899"/>
                        <a14:foregroundMark x1="7341" y1="65899" x2="11219" y2="70968"/>
                        <a14:foregroundMark x1="11219" y1="70968" x2="21053" y2="69124"/>
                        <a14:foregroundMark x1="21053" y1="69124" x2="25346" y2="69124"/>
                        <a14:foregroundMark x1="25346" y1="69124" x2="25623" y2="69124"/>
                        <a14:foregroundMark x1="20360" y1="90783" x2="22992" y2="62212"/>
                        <a14:foregroundMark x1="22992" y1="62212" x2="20222" y2="50691"/>
                        <a14:foregroundMark x1="20222" y1="50691" x2="16343" y2="58065"/>
                        <a14:foregroundMark x1="16343" y1="58065" x2="15928" y2="62673"/>
                        <a14:foregroundMark x1="4017" y1="34562" x2="3463" y2="48848"/>
                        <a14:foregroundMark x1="3463" y1="48848" x2="4709" y2="64977"/>
                        <a14:foregroundMark x1="77285" y1="57604" x2="74931" y2="69585"/>
                        <a14:foregroundMark x1="74931" y1="69585" x2="78670" y2="76498"/>
                        <a14:foregroundMark x1="78670" y1="76498" x2="81717" y2="65899"/>
                        <a14:foregroundMark x1="81717" y1="65899" x2="76731" y2="66359"/>
                        <a14:foregroundMark x1="76731" y1="66359" x2="75900" y2="79263"/>
                        <a14:foregroundMark x1="75900" y1="79263" x2="80194" y2="77880"/>
                        <a14:foregroundMark x1="80194" y1="77880" x2="81579" y2="64516"/>
                        <a14:foregroundMark x1="81579" y1="64516" x2="79640" y2="52074"/>
                        <a14:foregroundMark x1="79640" y1="52074" x2="75069" y2="56221"/>
                        <a14:foregroundMark x1="75069" y1="56221" x2="74100" y2="70046"/>
                        <a14:foregroundMark x1="74100" y1="70046" x2="78255" y2="90783"/>
                        <a14:foregroundMark x1="82687" y1="61290" x2="81856" y2="81106"/>
                        <a14:foregroundMark x1="89612" y1="41935" x2="93629" y2="49309"/>
                        <a14:foregroundMark x1="93629" y1="49309" x2="96399" y2="60369"/>
                        <a14:foregroundMark x1="96399" y1="60369" x2="92936" y2="69585"/>
                        <a14:foregroundMark x1="92936" y1="69585" x2="90582" y2="70968"/>
                        <a14:foregroundMark x1="96399" y1="49770" x2="96676" y2="67281"/>
                        <a14:foregroundMark x1="52909" y1="2765" x2="56371" y2="11982"/>
                        <a14:foregroundMark x1="56371" y1="11982" x2="64266" y2="23041"/>
                        <a14:foregroundMark x1="64266" y1="23041" x2="65235" y2="248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35183" y="5855368"/>
            <a:ext cx="3628024" cy="109041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F643E9F-93E1-468E-B028-882632536EC5}"/>
              </a:ext>
            </a:extLst>
          </p:cNvPr>
          <p:cNvSpPr txBox="1"/>
          <p:nvPr/>
        </p:nvSpPr>
        <p:spPr>
          <a:xfrm>
            <a:off x="8599" y="850982"/>
            <a:ext cx="37604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dirty="0"/>
              <a:t>دار</a:t>
            </a:r>
            <a:r>
              <a:rPr lang="ar-LB" sz="4400" dirty="0"/>
              <a:t> الرجل</a:t>
            </a:r>
            <a:r>
              <a:rPr lang="ar-SA" sz="4400" dirty="0"/>
              <a:t> الغنيّ الغالية</a:t>
            </a:r>
            <a:endParaRPr lang="fr-FR" sz="44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BF12883-4AB2-4C00-9916-34CF9037C0D8}"/>
              </a:ext>
            </a:extLst>
          </p:cNvPr>
          <p:cNvSpPr txBox="1"/>
          <p:nvPr/>
        </p:nvSpPr>
        <p:spPr>
          <a:xfrm>
            <a:off x="8188334" y="567061"/>
            <a:ext cx="34480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dirty="0"/>
              <a:t>دار</a:t>
            </a:r>
            <a:r>
              <a:rPr lang="ar-LB" sz="4400" dirty="0"/>
              <a:t> الجار</a:t>
            </a:r>
            <a:r>
              <a:rPr lang="ar-SA" sz="4400" dirty="0"/>
              <a:t> الفقير</a:t>
            </a:r>
          </a:p>
          <a:p>
            <a:pPr algn="r" rtl="1"/>
            <a:r>
              <a:rPr lang="ar-SA" sz="4400"/>
              <a:t>الرخيصة</a:t>
            </a:r>
            <a:endParaRPr lang="fr-FR" sz="4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52B6457-E13E-4189-9632-D49D702A6D9E}"/>
              </a:ext>
            </a:extLst>
          </p:cNvPr>
          <p:cNvSpPr txBox="1"/>
          <p:nvPr/>
        </p:nvSpPr>
        <p:spPr>
          <a:xfrm>
            <a:off x="4633937" y="5094694"/>
            <a:ext cx="32855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LB" sz="4400" dirty="0"/>
              <a:t>الجار</a:t>
            </a:r>
            <a:r>
              <a:rPr lang="ar-SA" sz="4400" dirty="0"/>
              <a:t> الطويل الفقير</a:t>
            </a:r>
            <a:endParaRPr lang="fr-FR" sz="44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E6276D1-8AAE-46B3-BC0F-A0060FF8B0F2}"/>
              </a:ext>
            </a:extLst>
          </p:cNvPr>
          <p:cNvSpPr txBox="1"/>
          <p:nvPr/>
        </p:nvSpPr>
        <p:spPr>
          <a:xfrm>
            <a:off x="7745706" y="4455329"/>
            <a:ext cx="39401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LB" sz="4400" dirty="0">
                <a:solidFill>
                  <a:schemeClr val="bg1"/>
                </a:solidFill>
              </a:rPr>
              <a:t>سَيّارةُ الجارة</a:t>
            </a:r>
            <a:endParaRPr lang="ar-SA" sz="4400" dirty="0">
              <a:solidFill>
                <a:schemeClr val="bg1"/>
              </a:solidFill>
            </a:endParaRPr>
          </a:p>
          <a:p>
            <a:pPr algn="r" rtl="1"/>
            <a:r>
              <a:rPr lang="ar-SA" sz="4400" dirty="0">
                <a:solidFill>
                  <a:schemeClr val="bg1"/>
                </a:solidFill>
              </a:rPr>
              <a:t>الطويلةِ</a:t>
            </a:r>
            <a:r>
              <a:rPr lang="fr-FR" sz="4400" dirty="0">
                <a:solidFill>
                  <a:schemeClr val="bg1"/>
                </a:solidFill>
              </a:rPr>
              <a:t> </a:t>
            </a:r>
            <a:r>
              <a:rPr lang="ar-SA" sz="4400" dirty="0">
                <a:solidFill>
                  <a:schemeClr val="bg1"/>
                </a:solidFill>
              </a:rPr>
              <a:t>القديمةُ</a:t>
            </a:r>
            <a:endParaRPr lang="fr-FR" sz="4400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831CF6D-BEF5-4CB3-92F4-42FC955AC3C4}"/>
              </a:ext>
            </a:extLst>
          </p:cNvPr>
          <p:cNvSpPr txBox="1"/>
          <p:nvPr/>
        </p:nvSpPr>
        <p:spPr>
          <a:xfrm>
            <a:off x="-494319" y="4506216"/>
            <a:ext cx="38939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LB" sz="4400" dirty="0"/>
              <a:t>سيّارة المَرْأة</a:t>
            </a:r>
            <a:r>
              <a:rPr lang="ar-SA" sz="4400" dirty="0"/>
              <a:t> </a:t>
            </a:r>
          </a:p>
          <a:p>
            <a:pPr algn="r" rtl="1"/>
            <a:r>
              <a:rPr lang="ar-SA" sz="4400" dirty="0"/>
              <a:t>الجميلة الكبيرة</a:t>
            </a:r>
            <a:endParaRPr lang="fr-FR" sz="4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8BF8611-5A4A-4699-BE5A-70C9030B804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0308" y="5528836"/>
            <a:ext cx="1331383" cy="1623421"/>
          </a:xfrm>
          <a:prstGeom prst="rect">
            <a:avLst/>
          </a:prstGeom>
        </p:spPr>
      </p:pic>
      <p:pic>
        <p:nvPicPr>
          <p:cNvPr id="23" name="Image 22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A4133496-2E03-4B56-B4D7-5EBA9D8A61FF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13066785" y="5358240"/>
            <a:ext cx="1015208" cy="154316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EFCC9D-95FD-4A03-9A87-B861BB37D3A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4021" y="6179808"/>
            <a:ext cx="1717621" cy="749825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1FC878A-8EAB-4E60-817D-781A19ACF871}"/>
              </a:ext>
            </a:extLst>
          </p:cNvPr>
          <p:cNvSpPr txBox="1"/>
          <p:nvPr/>
        </p:nvSpPr>
        <p:spPr>
          <a:xfrm>
            <a:off x="3815560" y="4502020"/>
            <a:ext cx="265295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كَلْب</a:t>
            </a:r>
            <a:r>
              <a:rPr kumimoji="0" lang="ar-L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زوجة الرجل القويّ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C337E65-9FA4-4019-B205-7C74A1378A24}"/>
              </a:ext>
            </a:extLst>
          </p:cNvPr>
          <p:cNvSpPr txBox="1"/>
          <p:nvPr/>
        </p:nvSpPr>
        <p:spPr>
          <a:xfrm>
            <a:off x="4050375" y="4449993"/>
            <a:ext cx="380584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كَلْبُ 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زوجة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الجار الضعيف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BC4EC77-F770-457E-BBB9-E6FCE3434026}"/>
              </a:ext>
            </a:extLst>
          </p:cNvPr>
          <p:cNvSpPr txBox="1"/>
          <p:nvPr/>
        </p:nvSpPr>
        <p:spPr>
          <a:xfrm>
            <a:off x="3153937" y="4712646"/>
            <a:ext cx="27194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dirty="0"/>
              <a:t>الرجل القصير الغنيّ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381571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85185E-6 L 0.36237 0.00949 " pathEditMode="relative" rAng="0" ptsTypes="AA">
                                      <p:cBhvr>
                                        <p:cTn id="4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25" y="46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7037E-7 L 0.36459 0.01065 " pathEditMode="relative" rAng="0" ptsTypes="AA">
                                      <p:cBhvr>
                                        <p:cTn id="4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29" y="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96296E-6 L -0.27461 -0.00116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37" y="-69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45 -0.0044 L -0.27018 -0.00417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3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0.00231 L 0.09544 0.00208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66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33333E-6 L -0.09818 0.00556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09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9" grpId="0"/>
      <p:bldP spid="9" grpId="1"/>
      <p:bldP spid="11" grpId="0"/>
      <p:bldP spid="11" grpId="1"/>
      <p:bldP spid="12" grpId="0"/>
      <p:bldP spid="12" grpId="1"/>
      <p:bldP spid="13" grpId="0"/>
      <p:bldP spid="13" grpId="1"/>
      <p:bldP spid="31" grpId="0" build="allAtOnce"/>
      <p:bldP spid="33" grpId="0"/>
      <p:bldP spid="33" grpId="1"/>
      <p:bldP spid="34" grpId="0"/>
      <p:bldP spid="3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9E6D2-CB61-990C-203B-8822DC2B9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iel, paysage, nature, nuage&#10;&#10;Description générée automatiquement">
            <a:extLst>
              <a:ext uri="{FF2B5EF4-FFF2-40B4-BE49-F238E27FC236}">
                <a16:creationId xmlns:a16="http://schemas.microsoft.com/office/drawing/2014/main" id="{63577836-7C90-DE38-A8A2-6458E3BC58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8B33385-75EB-0BAC-CBBE-13AF78682F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638" t="23476" r="12603" b="16653"/>
          <a:stretch/>
        </p:blipFill>
        <p:spPr>
          <a:xfrm>
            <a:off x="4968343" y="5516216"/>
            <a:ext cx="800762" cy="1025314"/>
          </a:xfrm>
          <a:prstGeom prst="rect">
            <a:avLst/>
          </a:prstGeom>
        </p:spPr>
      </p:pic>
      <p:pic>
        <p:nvPicPr>
          <p:cNvPr id="11" name="Image 10" descr="Une image contenant roue, pneu, véhicule, Pièce auto&#10;&#10;Description générée automatiquement">
            <a:extLst>
              <a:ext uri="{FF2B5EF4-FFF2-40B4-BE49-F238E27FC236}">
                <a16:creationId xmlns:a16="http://schemas.microsoft.com/office/drawing/2014/main" id="{71C98D12-A44A-1677-687F-627D8F838D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898" y="3985918"/>
            <a:ext cx="1319445" cy="131944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8041F5B-8BED-5276-F8C8-102910C275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61" b="89941" l="9961" r="90137">
                        <a14:foregroundMark x1="89746" y1="53711" x2="90137" y2="54102"/>
                        <a14:backgroundMark x1="13477" y1="66699" x2="18164" y2="66699"/>
                        <a14:backgroundMark x1="21680" y1="66895" x2="24805" y2="67188"/>
                        <a14:backgroundMark x1="25684" y1="66797" x2="26270" y2="66797"/>
                        <a14:backgroundMark x1="36133" y1="66699" x2="63477" y2="67090"/>
                        <a14:backgroundMark x1="63477" y1="67090" x2="69141" y2="67090"/>
                        <a14:backgroundMark x1="81641" y1="66406" x2="89746" y2="66504"/>
                        <a14:backgroundMark x1="72266" y1="66797" x2="72266" y2="66797"/>
                        <a14:backgroundMark x1="79004" y1="67090" x2="79004" y2="67090"/>
                        <a14:backgroundMark x1="78418" y1="66895" x2="78418" y2="66895"/>
                      </a14:backgroundRemoval>
                    </a14:imgEffect>
                  </a14:imgLayer>
                </a14:imgProps>
              </a:ext>
            </a:extLst>
          </a:blip>
          <a:srcRect l="14318" t="30800" r="6357" b="33444"/>
          <a:stretch/>
        </p:blipFill>
        <p:spPr>
          <a:xfrm>
            <a:off x="7759101" y="4439269"/>
            <a:ext cx="1642140" cy="74017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88893F-594C-0ADC-D077-45E17EF081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3905860" y="4411732"/>
            <a:ext cx="704038" cy="95006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90AD12-61C6-02D9-B86C-B9404CFC57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61" b="89844" l="4297" r="97754">
                        <a14:foregroundMark x1="8984" y1="61328" x2="7227" y2="73242"/>
                        <a14:foregroundMark x1="7227" y1="73242" x2="7227" y2="73242"/>
                        <a14:foregroundMark x1="4688" y1="71582" x2="4297" y2="71484"/>
                        <a14:foregroundMark x1="89551" y1="66406" x2="97754" y2="71289"/>
                        <a14:foregroundMark x1="92090" y1="70410" x2="92578" y2="71582"/>
                        <a14:foregroundMark x1="20313" y1="56445" x2="20313" y2="56445"/>
                        <a14:foregroundMark x1="17090" y1="56934" x2="17090" y2="56934"/>
                        <a14:foregroundMark x1="16699" y1="56836" x2="16699" y2="56836"/>
                        <a14:foregroundMark x1="21387" y1="56152" x2="21387" y2="56152"/>
                        <a14:foregroundMark x1="81543" y1="57422" x2="81934" y2="57422"/>
                        <a14:foregroundMark x1="81934" y1="57324" x2="81543" y2="57324"/>
                        <a14:foregroundMark x1="80176" y1="56836" x2="80176" y2="56836"/>
                        <a14:foregroundMark x1="5664" y1="63574" x2="5664" y2="63574"/>
                        <a14:backgroundMark x1="12891" y1="41504" x2="91895" y2="50293"/>
                        <a14:backgroundMark x1="57227" y1="51172" x2="86621" y2="54395"/>
                        <a14:backgroundMark x1="86621" y1="54395" x2="89258" y2="55566"/>
                        <a14:backgroundMark x1="39063" y1="47559" x2="18457" y2="50586"/>
                        <a14:backgroundMark x1="18457" y1="50586" x2="17090" y2="51172"/>
                        <a14:backgroundMark x1="17480" y1="48926" x2="11914" y2="35352"/>
                        <a14:backgroundMark x1="15527" y1="52148" x2="14941" y2="53320"/>
                        <a14:backgroundMark x1="9375" y1="79883" x2="16309" y2="82910"/>
                        <a14:backgroundMark x1="29785" y1="82910" x2="35254" y2="80664"/>
                        <a14:backgroundMark x1="30273" y1="80371" x2="26074" y2="82715"/>
                        <a14:backgroundMark x1="14551" y1="79883" x2="19238" y2="81641"/>
                        <a14:backgroundMark x1="26465" y1="81445" x2="27734" y2="80762"/>
                        <a14:backgroundMark x1="32324" y1="81152" x2="68945" y2="82324"/>
                        <a14:backgroundMark x1="68945" y1="82324" x2="93750" y2="80762"/>
                        <a14:backgroundMark x1="69238" y1="81445" x2="62891" y2="80957"/>
                        <a14:backgroundMark x1="70410" y1="80566" x2="71680" y2="81152"/>
                        <a14:backgroundMark x1="72266" y1="81348" x2="72852" y2="81445"/>
                        <a14:backgroundMark x1="15820" y1="54102" x2="15820" y2="54102"/>
                        <a14:backgroundMark x1="16016" y1="55078" x2="16016" y2="55078"/>
                      </a14:backgroundRemoval>
                    </a14:imgEffect>
                  </a14:imgLayer>
                </a14:imgProps>
              </a:ext>
            </a:extLst>
          </a:blip>
          <a:srcRect l="2235" t="47230" b="18951"/>
          <a:stretch/>
        </p:blipFill>
        <p:spPr>
          <a:xfrm>
            <a:off x="5010912" y="4645641"/>
            <a:ext cx="2139696" cy="74017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516D3E5-0A34-7C22-2FA1-69029256C3F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93177" y="3985918"/>
            <a:ext cx="743096" cy="1399897"/>
          </a:xfrm>
          <a:prstGeom prst="rect">
            <a:avLst/>
          </a:prstGeom>
        </p:spPr>
      </p:pic>
      <p:pic>
        <p:nvPicPr>
          <p:cNvPr id="16" name="Picture 2" descr="Collection de robin design plat dessiné à la main">
            <a:extLst>
              <a:ext uri="{FF2B5EF4-FFF2-40B4-BE49-F238E27FC236}">
                <a16:creationId xmlns:a16="http://schemas.microsoft.com/office/drawing/2014/main" id="{F2802B05-B729-2302-D7DC-BB85DFF915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834" b="44569" l="5272" r="47764">
                        <a14:foregroundMark x1="11022" y1="4473" x2="11022" y2="4473"/>
                        <a14:foregroundMark x1="24601" y1="3994" x2="24601" y2="4473"/>
                        <a14:foregroundMark x1="11022" y1="3834" x2="11022" y2="38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6839" b="49981"/>
          <a:stretch/>
        </p:blipFill>
        <p:spPr bwMode="auto">
          <a:xfrm>
            <a:off x="-575719" y="537327"/>
            <a:ext cx="368329" cy="34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8D4B234-D69E-94C8-135C-C00620FF7DC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898" y="6028873"/>
            <a:ext cx="2724028" cy="8291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5A387D-C3E4-71A4-5033-67AA61103AB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773" y="4145153"/>
            <a:ext cx="579047" cy="74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781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6 L 0.82448 0.0967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224" y="4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Une image contenant ciel, peinture, paysage, désert&#10;&#10;Description générée automatiquement">
            <a:extLst>
              <a:ext uri="{FF2B5EF4-FFF2-40B4-BE49-F238E27FC236}">
                <a16:creationId xmlns:a16="http://schemas.microsoft.com/office/drawing/2014/main" id="{9DE52A2C-B932-6F48-985C-CFA0F7CCA2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357" cy="6858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223C6B-13C4-DF1B-8D55-CDA2669F2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63" b="30469" l="977" r="31348">
                        <a14:foregroundMark x1="4199" y1="13867" x2="2441" y2="28223"/>
                        <a14:foregroundMark x1="1270" y1="27734" x2="1270" y2="27734"/>
                        <a14:foregroundMark x1="977" y1="26660" x2="977" y2="26660"/>
                        <a14:foregroundMark x1="977" y1="27930" x2="977" y2="27930"/>
                        <a14:foregroundMark x1="5566" y1="29492" x2="9766" y2="29395"/>
                        <a14:foregroundMark x1="9766" y1="29395" x2="10254" y2="29102"/>
                        <a14:foregroundMark x1="20215" y1="30664" x2="19434" y2="28809"/>
                        <a14:foregroundMark x1="31348" y1="28711" x2="29980" y2="24707"/>
                        <a14:foregroundMark x1="21875" y1="2832" x2="20996" y2="1563"/>
                        <a14:backgroundMark x1="29102" y1="29980" x2="28613" y2="29785"/>
                        <a14:backgroundMark x1="27930" y1="29688" x2="27930" y2="29688"/>
                      </a14:backgroundRemoval>
                    </a14:imgEffect>
                  </a14:imgLayer>
                </a14:imgProps>
              </a:ext>
            </a:extLst>
          </a:blip>
          <a:srcRect l="1" r="65955" b="67733"/>
          <a:stretch/>
        </p:blipFill>
        <p:spPr>
          <a:xfrm>
            <a:off x="7918704" y="2565238"/>
            <a:ext cx="3639363" cy="344931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4F9A775-86C6-E2FB-4394-2BD1BD2144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8379" b="64258" l="38477" r="71387">
                        <a14:foregroundMark x1="40723" y1="48242" x2="40234" y2="61133"/>
                        <a14:foregroundMark x1="39160" y1="62207" x2="39648" y2="53320"/>
                        <a14:foregroundMark x1="38574" y1="63477" x2="38574" y2="63477"/>
                        <a14:foregroundMark x1="70280" y1="63348" x2="69336" y2="58105"/>
                        <a14:foregroundMark x1="71484" y1="63672" x2="71484" y2="63672"/>
                        <a14:foregroundMark x1="55176" y1="63672" x2="56543" y2="64063"/>
                        <a14:foregroundMark x1="67285" y1="64453" x2="67285" y2="64453"/>
                        <a14:foregroundMark x1="67285" y1="64453" x2="67285" y2="64453"/>
                        <a14:foregroundMark x1="67480" y1="64453" x2="67480" y2="64453"/>
                        <a14:foregroundMark x1="50000" y1="39355" x2="53906" y2="39551"/>
                        <a14:foregroundMark x1="53906" y1="39551" x2="58203" y2="39453"/>
                        <a14:foregroundMark x1="57910" y1="38477" x2="56543" y2="38379"/>
                        <a14:backgroundMark x1="68457" y1="63965" x2="69434" y2="64355"/>
                        <a14:backgroundMark x1="67578" y1="63965" x2="67578" y2="63965"/>
                      </a14:backgroundRemoval>
                    </a14:imgEffect>
                  </a14:imgLayer>
                </a14:imgProps>
              </a:ext>
            </a:extLst>
          </a:blip>
          <a:srcRect l="37949" t="36800" r="27984" b="32933"/>
          <a:stretch/>
        </p:blipFill>
        <p:spPr>
          <a:xfrm>
            <a:off x="7030197" y="1591056"/>
            <a:ext cx="1438937" cy="128016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E6A1AE-EC53-F648-4EC7-163189609BC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0638" t="23476" r="12603" b="16653"/>
          <a:stretch/>
        </p:blipFill>
        <p:spPr>
          <a:xfrm>
            <a:off x="7117942" y="5160196"/>
            <a:ext cx="800762" cy="102531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D3B5538-E8F3-3280-B00C-D2A8A69AAB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162970">
            <a:off x="5889146" y="5749949"/>
            <a:ext cx="871121" cy="87112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ADD3FA5-5047-BAFC-8166-51C75B7F19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989" b="89785" l="10000" r="90000">
                        <a14:foregroundMark x1="90000" y1="62903" x2="90000" y2="62903"/>
                        <a14:foregroundMark x1="32963" y1="6989" x2="32963" y2="6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572" y="5815955"/>
            <a:ext cx="1072899" cy="73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461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5334</TotalTime>
  <Words>121</Words>
  <Application>Microsoft Office PowerPoint</Application>
  <PresentationFormat>Grand écran</PresentationFormat>
  <Paragraphs>51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Idrîs de Vos</dc:creator>
  <cp:lastModifiedBy>Idrîs de Vos</cp:lastModifiedBy>
  <cp:revision>78</cp:revision>
  <dcterms:created xsi:type="dcterms:W3CDTF">2018-10-24T12:07:36Z</dcterms:created>
  <dcterms:modified xsi:type="dcterms:W3CDTF">2026-06-15T08:10:36Z</dcterms:modified>
</cp:coreProperties>
</file>